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Bebas Neu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jufpETK23TMQkwAtrv7Xpq9yt2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54914e40c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g354914e40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539f4779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35539f47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4914e40c4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54914e40c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4914e40c4_0_7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4914e40c4_0_78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4914e40c4_0_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4914e40c4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4914e40c4_0_8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4914e40c4_0_8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4914e40c4_0_86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4914e40c4_0_86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4914e40c4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4914e40c4_0_86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4914e40c4_0_86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4914e40c4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4914e40c4_0_86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4914e40c4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4914e40c4_0_9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4914e40c4_0_95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4914e40c4_0_9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4914e40c4_0_9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4914e40c4_0_95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4914e40c4_0_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4914e40c4_0_104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4914e40c4_0_104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 1">
  <p:cSld name="TITLE_1">
    <p:bg>
      <p:bgPr>
        <a:solidFill>
          <a:srgbClr val="1D1D3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354914e40c4_0_10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354914e40c4_0_107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354914e40c4_0_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" name="Google Shape;41;g354914e40c4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4914e40c4_0_112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354914e40c4_0_112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4914e40c4_0_75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4914e40c4_0_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epinfra.com/" TargetMode="External"/><Relationship Id="rId4" Type="http://schemas.openxmlformats.org/officeDocument/2006/relationships/hyperlink" Target="https://mistral.ai/" TargetMode="External"/><Relationship Id="rId9" Type="http://schemas.openxmlformats.org/officeDocument/2006/relationships/hyperlink" Target="https://replicate.com/" TargetMode="External"/><Relationship Id="rId5" Type="http://schemas.openxmlformats.org/officeDocument/2006/relationships/hyperlink" Target="https://claude.ai/" TargetMode="External"/><Relationship Id="rId6" Type="http://schemas.openxmlformats.org/officeDocument/2006/relationships/hyperlink" Target="https://www.together.ai/" TargetMode="External"/><Relationship Id="rId7" Type="http://schemas.openxmlformats.org/officeDocument/2006/relationships/hyperlink" Target="https://openrouter.ai/" TargetMode="External"/><Relationship Id="rId8" Type="http://schemas.openxmlformats.org/officeDocument/2006/relationships/hyperlink" Target="https://huggingface.co/docs/api-inference/en/index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4914e40c4_0_32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354914e40c4_0_32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2" name="Google Shape;52;g354914e40c4_0_32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LLMOps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Cach</a:t>
            </a:r>
            <a:r>
              <a:rPr lang="es"/>
              <a:t>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503750" y="1514750"/>
            <a:ext cx="45093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s" sz="1800">
                <a:solidFill>
                  <a:schemeClr val="lt1"/>
                </a:solidFill>
              </a:rPr>
              <a:t>Implementación de caché para evitar recalcular resultados y procesamiento de múltiples solicitudes en lotes.</a:t>
            </a:r>
            <a:br>
              <a:rPr lang="e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s" sz="1800">
                <a:solidFill>
                  <a:schemeClr val="lt1"/>
                </a:solidFill>
              </a:rPr>
              <a:t>Disminuye la latencia.</a:t>
            </a:r>
            <a:br>
              <a:rPr lang="e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s" sz="1800">
                <a:solidFill>
                  <a:schemeClr val="lt1"/>
                </a:solidFill>
              </a:rPr>
              <a:t>Optimiza el uso de recursos computacionales.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450" y="1495338"/>
            <a:ext cx="3766750" cy="282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Model Update Deployment Strategies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153" name="Google Shape;153;p11"/>
          <p:cNvSpPr txBox="1"/>
          <p:nvPr>
            <p:ph idx="1" type="body"/>
          </p:nvPr>
        </p:nvSpPr>
        <p:spPr>
          <a:xfrm>
            <a:off x="503750" y="1754525"/>
            <a:ext cx="4759800" cy="28137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s" sz="1800">
                <a:solidFill>
                  <a:schemeClr val="lt1"/>
                </a:solidFill>
              </a:rPr>
              <a:t>Procesos y prácticas para actualizar y desplegar modelos de IA generativa en producción de manera eficiente y segura.</a:t>
            </a:r>
            <a:br>
              <a:rPr lang="e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-"/>
            </a:pPr>
            <a:r>
              <a:rPr lang="es" sz="1800">
                <a:solidFill>
                  <a:schemeClr val="lt1"/>
                </a:solidFill>
              </a:rPr>
              <a:t>Importancia de minimizar el tiempo de inactividad y asegurar la consistencia de los resultados.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575" y="1754524"/>
            <a:ext cx="3320001" cy="22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900"/>
              <a:t>Model Update Deployment Strategies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160" name="Google Shape;160;p12"/>
          <p:cNvSpPr txBox="1"/>
          <p:nvPr>
            <p:ph idx="1" type="body"/>
          </p:nvPr>
        </p:nvSpPr>
        <p:spPr>
          <a:xfrm>
            <a:off x="503750" y="1514750"/>
            <a:ext cx="48069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18"/>
              <a:buNone/>
            </a:pPr>
            <a:r>
              <a:rPr b="1" lang="es">
                <a:solidFill>
                  <a:schemeClr val="lt1"/>
                </a:solidFill>
              </a:rPr>
              <a:t>Cloud Deployment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Utilización de servicios de nube para hospedar y ejecutar modelos.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rPr b="1" lang="es">
                <a:solidFill>
                  <a:schemeClr val="lt1"/>
                </a:solidFill>
              </a:rPr>
              <a:t>Edge Deployment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Ejecutar modelos en dispositivos cercanos al usuario final, como smartphones o dispositivos IoT.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18"/>
              <a:buNone/>
            </a:pPr>
            <a:r>
              <a:rPr b="1" lang="es">
                <a:solidFill>
                  <a:schemeClr val="lt1"/>
                </a:solidFill>
              </a:rPr>
              <a:t>Hybrid Deployment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Combinación de despliegue en la nube y en el borde.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100" y="1767775"/>
            <a:ext cx="3423251" cy="2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Blue-Green Deployment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>
            <p:ph idx="1" type="body"/>
          </p:nvPr>
        </p:nvSpPr>
        <p:spPr>
          <a:xfrm>
            <a:off x="503750" y="1514750"/>
            <a:ext cx="44361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Mantenimiento de dos entornos idénticos (azul y verde) donde uno está activo y el otro en espera.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Minimiza el tiempo de inactividad.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Permite pruebas en el entorno de espera antes de cambiar el tráfico al nuevo modelo.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575" y="1514750"/>
            <a:ext cx="3755050" cy="225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Canary Deployment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idx="1" type="body"/>
          </p:nvPr>
        </p:nvSpPr>
        <p:spPr>
          <a:xfrm>
            <a:off x="503750" y="1514750"/>
            <a:ext cx="45354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Despliegue gradual del nuevo modelo a un pequeño subconjunto de usuarios antes de lanzarlo completamente.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Monitoreo y validación en producción con bajo riesgo.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Permite retroceder rápidamente si se detectan problemas.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550" y="1093925"/>
            <a:ext cx="3755050" cy="351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A/B 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503750" y="1514750"/>
            <a:ext cx="44205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Comparación de dos versiones del modelo (A y B) para evaluar su rendimiento y efectividad.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Identificación clara del mejor modelo basado en datos reales de usuario.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Facilita la toma de decisiones informadas.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150" y="1489300"/>
            <a:ext cx="3755050" cy="28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Shadow Deployment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503750" y="1514750"/>
            <a:ext cx="47964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Ejecución del nuevo modelo en paralelo al modelo en producción, sin impactar al usuario.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Todas las peticiones se lanzan en ambos modelos y se compara.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Permite pruebas en un entorno real sin riesgo.</a:t>
            </a:r>
            <a:br>
              <a:rPr lang="e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s">
                <a:solidFill>
                  <a:schemeClr val="lt1"/>
                </a:solidFill>
              </a:rPr>
              <a:t>Comparación directa del rendimiento y comportamiento entre modelos.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950" y="2056302"/>
            <a:ext cx="3187225" cy="18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API OpenAI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5714"/>
              <a:buNone/>
            </a:pPr>
            <a:r>
              <a:rPr b="1" lang="es">
                <a:solidFill>
                  <a:schemeClr val="lt1"/>
                </a:solidFill>
              </a:rPr>
              <a:t>Embeddings</a:t>
            </a:r>
            <a:endParaRPr b="1"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Representaciones vectoriales de texto que capturan el significado semántico.</a:t>
            </a:r>
            <a:endParaRPr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Usos: búsqueda, clustering, recomendaciones.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5714"/>
              <a:buNone/>
            </a:pPr>
            <a:r>
              <a:rPr b="1" lang="es">
                <a:solidFill>
                  <a:schemeClr val="lt1"/>
                </a:solidFill>
              </a:rPr>
              <a:t>LLM</a:t>
            </a:r>
            <a:endParaRPr b="1"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Modelos generativos de texto como GPT-4o.</a:t>
            </a:r>
            <a:endParaRPr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Usos: generación de contenido, chatbots, asistencias virtuales.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5714"/>
              <a:buNone/>
            </a:pPr>
            <a:r>
              <a:rPr b="1" lang="es">
                <a:solidFill>
                  <a:schemeClr val="lt1"/>
                </a:solidFill>
              </a:rPr>
              <a:t>Multimodal</a:t>
            </a:r>
            <a:endParaRPr b="1"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Modelos que combinan procesamiento de lenguaje, visión, audio,...</a:t>
            </a:r>
            <a:endParaRPr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Usos: descripción de imágenes, generación de contenido visual.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5714"/>
              <a:buNone/>
            </a:pPr>
            <a:r>
              <a:rPr b="1" lang="es">
                <a:solidFill>
                  <a:schemeClr val="lt1"/>
                </a:solidFill>
              </a:rPr>
              <a:t>Whisper</a:t>
            </a:r>
            <a:endParaRPr b="1"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Modelos de transcripción automática de audio a texto.</a:t>
            </a:r>
            <a:endParaRPr>
              <a:solidFill>
                <a:schemeClr val="lt1"/>
              </a:solidFill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571"/>
              <a:buChar char="-"/>
            </a:pPr>
            <a:r>
              <a:rPr lang="es">
                <a:solidFill>
                  <a:schemeClr val="lt1"/>
                </a:solidFill>
              </a:rPr>
              <a:t>Usos: subtitulado automático, transcripción de entrevistas, accesibilidad.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API OpenAI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503750" y="1514750"/>
            <a:ext cx="45876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Dependencia de Terceros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Costos Elevados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Latencia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Limitaciones de Personalización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Rate Limits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Privacidad y Seguridad de Datos</a:t>
            </a:r>
            <a:endParaRPr sz="19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es" sz="1900">
                <a:solidFill>
                  <a:schemeClr val="lt1"/>
                </a:solidFill>
              </a:rPr>
              <a:t>Regulaciones y Cumplimiento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297" y="965575"/>
            <a:ext cx="2899091" cy="38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Amazon Web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503750" y="1514750"/>
            <a:ext cx="35640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-"/>
            </a:pPr>
            <a:r>
              <a:rPr lang="es" sz="2200">
                <a:solidFill>
                  <a:schemeClr val="lt1"/>
                </a:solidFill>
              </a:rPr>
              <a:t>Amazon SageMaker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-"/>
            </a:pPr>
            <a:r>
              <a:rPr lang="es" sz="2200">
                <a:solidFill>
                  <a:schemeClr val="lt1"/>
                </a:solidFill>
              </a:rPr>
              <a:t>AWS Lambda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-"/>
            </a:pPr>
            <a:r>
              <a:rPr lang="es" sz="2200">
                <a:solidFill>
                  <a:schemeClr val="lt1"/>
                </a:solidFill>
              </a:rPr>
              <a:t>Amazon ECS/EKS</a:t>
            </a:r>
            <a:endParaRPr sz="22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-"/>
            </a:pPr>
            <a:r>
              <a:rPr lang="es" sz="2200">
                <a:solidFill>
                  <a:schemeClr val="lt1"/>
                </a:solidFill>
              </a:rPr>
              <a:t>Amazon Jumpstart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9050" y="1780413"/>
            <a:ext cx="440055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539f4779f_0_0"/>
          <p:cNvSpPr/>
          <p:nvPr/>
        </p:nvSpPr>
        <p:spPr>
          <a:xfrm>
            <a:off x="603606" y="1751531"/>
            <a:ext cx="7955700" cy="235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35539f4779f_0_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44"/>
              <a:buNone/>
            </a:pPr>
            <a:r>
              <a:rPr lang="es"/>
              <a:t>GenAI Project Lifecycle</a:t>
            </a:r>
            <a:endParaRPr/>
          </a:p>
        </p:txBody>
      </p:sp>
      <p:sp>
        <p:nvSpPr>
          <p:cNvPr id="59" name="Google Shape;59;g35539f4779f_0_0"/>
          <p:cNvSpPr/>
          <p:nvPr/>
        </p:nvSpPr>
        <p:spPr>
          <a:xfrm>
            <a:off x="605200" y="1735200"/>
            <a:ext cx="10980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5539f4779f_0_0"/>
          <p:cNvSpPr/>
          <p:nvPr/>
        </p:nvSpPr>
        <p:spPr>
          <a:xfrm>
            <a:off x="1703201" y="1735200"/>
            <a:ext cx="12372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5539f4779f_0_0"/>
          <p:cNvSpPr/>
          <p:nvPr/>
        </p:nvSpPr>
        <p:spPr>
          <a:xfrm>
            <a:off x="2940365" y="1735200"/>
            <a:ext cx="1373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5539f4779f_0_0"/>
          <p:cNvSpPr/>
          <p:nvPr/>
        </p:nvSpPr>
        <p:spPr>
          <a:xfrm>
            <a:off x="5634325" y="1735200"/>
            <a:ext cx="1221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5539f4779f_0_0"/>
          <p:cNvSpPr/>
          <p:nvPr/>
        </p:nvSpPr>
        <p:spPr>
          <a:xfrm>
            <a:off x="6855600" y="1735200"/>
            <a:ext cx="16977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g35539f4779f_0_0"/>
          <p:cNvGrpSpPr/>
          <p:nvPr/>
        </p:nvGrpSpPr>
        <p:grpSpPr>
          <a:xfrm>
            <a:off x="597475" y="1301432"/>
            <a:ext cx="1434848" cy="2431700"/>
            <a:chOff x="0" y="1189982"/>
            <a:chExt cx="1955100" cy="3482813"/>
          </a:xfrm>
        </p:grpSpPr>
        <p:sp>
          <p:nvSpPr>
            <p:cNvPr id="65" name="Google Shape;65;g35539f4779f_0_0"/>
            <p:cNvSpPr/>
            <p:nvPr/>
          </p:nvSpPr>
          <p:spPr>
            <a:xfrm>
              <a:off x="0" y="1189982"/>
              <a:ext cx="19551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6" name="Google Shape;66;g35539f4779f_0_0"/>
            <p:cNvSpPr txBox="1"/>
            <p:nvPr/>
          </p:nvSpPr>
          <p:spPr>
            <a:xfrm>
              <a:off x="10526" y="2057095"/>
              <a:ext cx="1496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Caso de uso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Definir coste y alcance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RAI &amp; Ethics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7" name="Google Shape;67;g35539f4779f_0_0"/>
          <p:cNvGrpSpPr/>
          <p:nvPr/>
        </p:nvGrpSpPr>
        <p:grpSpPr>
          <a:xfrm>
            <a:off x="1712317" y="1301199"/>
            <a:ext cx="1504704" cy="2432223"/>
            <a:chOff x="2263425" y="1189775"/>
            <a:chExt cx="2541300" cy="3483063"/>
          </a:xfrm>
        </p:grpSpPr>
        <p:sp>
          <p:nvSpPr>
            <p:cNvPr id="68" name="Google Shape;68;g35539f4779f_0_0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9" name="Google Shape;69;g35539f4779f_0_0"/>
            <p:cNvSpPr txBox="1"/>
            <p:nvPr/>
          </p:nvSpPr>
          <p:spPr>
            <a:xfrm>
              <a:off x="2351406" y="2057138"/>
              <a:ext cx="1993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Modelo existente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pre-entrenar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70" name="Google Shape;70;g35539f4779f_0_0"/>
          <p:cNvSpPr/>
          <p:nvPr/>
        </p:nvSpPr>
        <p:spPr>
          <a:xfrm>
            <a:off x="4314075" y="1735200"/>
            <a:ext cx="1320300" cy="225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g35539f4779f_0_0"/>
          <p:cNvGrpSpPr/>
          <p:nvPr/>
        </p:nvGrpSpPr>
        <p:grpSpPr>
          <a:xfrm>
            <a:off x="2934809" y="1301234"/>
            <a:ext cx="1697588" cy="2432096"/>
            <a:chOff x="2804109" y="1189775"/>
            <a:chExt cx="2541300" cy="3482382"/>
          </a:xfrm>
        </p:grpSpPr>
        <p:sp>
          <p:nvSpPr>
            <p:cNvPr id="72" name="Google Shape;72;g35539f4779f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ADAPTACIóN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3" name="Google Shape;73;g35539f4779f_0_0"/>
            <p:cNvSpPr txBox="1"/>
            <p:nvPr/>
          </p:nvSpPr>
          <p:spPr>
            <a:xfrm>
              <a:off x="2812479" y="2056457"/>
              <a:ext cx="205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PromPt Engineering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RAG, react,...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Fine-tuning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4" name="Google Shape;74;g35539f4779f_0_0"/>
          <p:cNvGrpSpPr/>
          <p:nvPr/>
        </p:nvGrpSpPr>
        <p:grpSpPr>
          <a:xfrm>
            <a:off x="5618898" y="1300799"/>
            <a:ext cx="1544348" cy="2432219"/>
            <a:chOff x="8176915" y="1189775"/>
            <a:chExt cx="2541300" cy="3483058"/>
          </a:xfrm>
        </p:grpSpPr>
        <p:sp>
          <p:nvSpPr>
            <p:cNvPr id="75" name="Google Shape;75;g35539f4779f_0_0"/>
            <p:cNvSpPr/>
            <p:nvPr/>
          </p:nvSpPr>
          <p:spPr>
            <a:xfrm>
              <a:off x="817691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MLOPS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6" name="Google Shape;76;g35539f4779f_0_0"/>
            <p:cNvSpPr txBox="1"/>
            <p:nvPr/>
          </p:nvSpPr>
          <p:spPr>
            <a:xfrm>
              <a:off x="8224722" y="2057133"/>
              <a:ext cx="1987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Optimitzación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Deploy del modelo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7" name="Google Shape;77;g35539f4779f_0_0"/>
          <p:cNvGrpSpPr/>
          <p:nvPr/>
        </p:nvGrpSpPr>
        <p:grpSpPr>
          <a:xfrm>
            <a:off x="6855601" y="1300900"/>
            <a:ext cx="1944836" cy="2432219"/>
            <a:chOff x="8176904" y="1189782"/>
            <a:chExt cx="2584500" cy="3483057"/>
          </a:xfrm>
        </p:grpSpPr>
        <p:sp>
          <p:nvSpPr>
            <p:cNvPr id="78" name="Google Shape;78;g35539f4779f_0_0"/>
            <p:cNvSpPr/>
            <p:nvPr/>
          </p:nvSpPr>
          <p:spPr>
            <a:xfrm>
              <a:off x="8176904" y="1189782"/>
              <a:ext cx="25845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integracióN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9" name="Google Shape;79;g35539f4779f_0_0"/>
            <p:cNvSpPr txBox="1"/>
            <p:nvPr/>
          </p:nvSpPr>
          <p:spPr>
            <a:xfrm>
              <a:off x="8176937" y="2057139"/>
              <a:ext cx="2256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s" sz="17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Crear llm-powered apps</a:t>
              </a:r>
              <a:endParaRPr b="0" i="0" sz="17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80" name="Google Shape;80;g35539f4779f_0_0"/>
          <p:cNvGrpSpPr/>
          <p:nvPr/>
        </p:nvGrpSpPr>
        <p:grpSpPr>
          <a:xfrm>
            <a:off x="4309812" y="1300977"/>
            <a:ext cx="1642188" cy="2432082"/>
            <a:chOff x="2804109" y="1189775"/>
            <a:chExt cx="2541300" cy="3482363"/>
          </a:xfrm>
        </p:grpSpPr>
        <p:sp>
          <p:nvSpPr>
            <p:cNvPr id="81" name="Google Shape;81;g35539f4779f_0_0"/>
            <p:cNvSpPr/>
            <p:nvPr/>
          </p:nvSpPr>
          <p:spPr>
            <a:xfrm>
              <a:off x="280410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s" sz="2000" u="none" cap="none" strike="noStrike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EVALUACIÓN</a:t>
              </a:r>
              <a:endParaRPr b="0" i="0" sz="2000" u="none" cap="none" strike="noStrik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2" name="Google Shape;82;g35539f4779f_0_0"/>
            <p:cNvSpPr txBox="1"/>
            <p:nvPr/>
          </p:nvSpPr>
          <p:spPr>
            <a:xfrm>
              <a:off x="2811147" y="2056438"/>
              <a:ext cx="2172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CUSTOM</a:t>
              </a: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b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</a:br>
              <a:r>
                <a:rPr b="0" i="0" lang="es" sz="16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W&amp;B</a:t>
              </a:r>
              <a:endParaRPr b="0" i="0" sz="16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83" name="Google Shape;83;g35539f4779f_0_0"/>
          <p:cNvSpPr/>
          <p:nvPr/>
        </p:nvSpPr>
        <p:spPr>
          <a:xfrm flipH="1">
            <a:off x="343550" y="3988200"/>
            <a:ext cx="1373700" cy="467100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" name="Google Shape;84;g35539f4779f_0_0"/>
          <p:cNvSpPr/>
          <p:nvPr/>
        </p:nvSpPr>
        <p:spPr>
          <a:xfrm flipH="1">
            <a:off x="1463550" y="3988200"/>
            <a:ext cx="1544400" cy="4671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" name="Google Shape;85;g35539f4779f_0_0"/>
          <p:cNvSpPr/>
          <p:nvPr/>
        </p:nvSpPr>
        <p:spPr>
          <a:xfrm flipH="1">
            <a:off x="2714775" y="3988200"/>
            <a:ext cx="1599300" cy="4671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g35539f4779f_0_0"/>
          <p:cNvSpPr/>
          <p:nvPr/>
        </p:nvSpPr>
        <p:spPr>
          <a:xfrm flipH="1">
            <a:off x="4074400" y="3988200"/>
            <a:ext cx="1697700" cy="467100"/>
          </a:xfrm>
          <a:prstGeom prst="homePlate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g35539f4779f_0_0"/>
          <p:cNvSpPr/>
          <p:nvPr/>
        </p:nvSpPr>
        <p:spPr>
          <a:xfrm flipH="1">
            <a:off x="5420650" y="3988200"/>
            <a:ext cx="1642200" cy="467100"/>
          </a:xfrm>
          <a:prstGeom prst="homePlate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88;g35539f4779f_0_0"/>
          <p:cNvSpPr/>
          <p:nvPr/>
        </p:nvSpPr>
        <p:spPr>
          <a:xfrm flipH="1">
            <a:off x="6641100" y="3988200"/>
            <a:ext cx="1912200" cy="467100"/>
          </a:xfrm>
          <a:prstGeom prst="homePlate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g35539f4779f_0_0"/>
          <p:cNvSpPr/>
          <p:nvPr/>
        </p:nvSpPr>
        <p:spPr>
          <a:xfrm>
            <a:off x="6499075" y="322367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5539f4779f_0_0"/>
          <p:cNvSpPr/>
          <p:nvPr/>
        </p:nvSpPr>
        <p:spPr>
          <a:xfrm>
            <a:off x="5371525" y="3478656"/>
            <a:ext cx="20775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5539f4779f_0_0"/>
          <p:cNvSpPr/>
          <p:nvPr/>
        </p:nvSpPr>
        <p:spPr>
          <a:xfrm>
            <a:off x="3965950" y="3719221"/>
            <a:ext cx="34830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35539f4779f_0_0"/>
          <p:cNvSpPr/>
          <p:nvPr/>
        </p:nvSpPr>
        <p:spPr>
          <a:xfrm>
            <a:off x="3950775" y="3450250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35539f4779f_0_0"/>
          <p:cNvSpPr/>
          <p:nvPr/>
        </p:nvSpPr>
        <p:spPr>
          <a:xfrm>
            <a:off x="2581750" y="3719225"/>
            <a:ext cx="949800" cy="231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5539f4779f_0_0"/>
          <p:cNvSpPr/>
          <p:nvPr/>
        </p:nvSpPr>
        <p:spPr>
          <a:xfrm>
            <a:off x="5673950" y="1973850"/>
            <a:ext cx="1142100" cy="122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Otros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 u="sng">
                <a:solidFill>
                  <a:schemeClr val="hlink"/>
                </a:solidFill>
                <a:hlinkClick r:id="rId3"/>
              </a:rPr>
              <a:t>https://deepinfra.com/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 u="sng">
                <a:solidFill>
                  <a:schemeClr val="hlink"/>
                </a:solidFill>
                <a:hlinkClick r:id="rId4"/>
              </a:rPr>
              <a:t>https://mistral.ai/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 u="sng">
                <a:solidFill>
                  <a:schemeClr val="hlink"/>
                </a:solidFill>
                <a:hlinkClick r:id="rId5"/>
              </a:rPr>
              <a:t>https://claude.ai/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 u="sng">
                <a:solidFill>
                  <a:schemeClr val="hlink"/>
                </a:solidFill>
                <a:hlinkClick r:id="rId6"/>
              </a:rPr>
              <a:t>https://www.together.ai/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 u="sng">
                <a:solidFill>
                  <a:schemeClr val="hlink"/>
                </a:solidFill>
                <a:hlinkClick r:id="rId7"/>
              </a:rPr>
              <a:t>https://openrouter.ai/</a:t>
            </a:r>
            <a:r>
              <a:rPr lang="es" sz="1900"/>
              <a:t> 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 u="sng">
                <a:solidFill>
                  <a:schemeClr val="hlink"/>
                </a:solidFill>
                <a:hlinkClick r:id="rId8"/>
              </a:rPr>
              <a:t>https://huggingface.co/docs/api-inference/en/index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 u="sng">
                <a:solidFill>
                  <a:schemeClr val="hlink"/>
                </a:solidFill>
                <a:hlinkClick r:id="rId9"/>
              </a:rPr>
              <a:t>https://replicate.com/</a:t>
            </a:r>
            <a:r>
              <a:rPr lang="es" sz="1900"/>
              <a:t>  </a:t>
            </a:r>
            <a:endParaRPr sz="19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s" sz="1900"/>
              <a:t>…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4914e40c4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200"/>
              <a:t>Deploy optimizations for inference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503750" y="1514750"/>
            <a:ext cx="50418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Proceso para mejorar la eficiencia y velocidad de los modelos de IA generativa en producción.</a:t>
            </a:r>
            <a:br>
              <a:rPr lang="e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Importancia de mantener precisión mientras se reduce el uso de recursos.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6150" y="1369962"/>
            <a:ext cx="2857951" cy="30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lang="es"/>
              <a:t>C</a:t>
            </a:r>
            <a:r>
              <a:rPr lang="es"/>
              <a:t>uantization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503750" y="1514750"/>
            <a:ext cx="47127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Reducción de la precisión de los números de 32 bits flotantes (FP32) a 16 bits flotantes (FP16) o enteros de 8 bits (INT8).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Disminuye el tamaño del modelo.</a:t>
            </a:r>
            <a:br>
              <a:rPr lang="e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s" sz="1700">
                <a:solidFill>
                  <a:schemeClr val="lt1"/>
                </a:solidFill>
              </a:rPr>
              <a:t>Aumenta la velocidad de inferencia sin pérdida significativa de precisión.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3950" y="1098675"/>
            <a:ext cx="1933550" cy="28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7500" y="1811600"/>
            <a:ext cx="1621700" cy="30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 rot="2107528">
            <a:off x="6663437" y="876511"/>
            <a:ext cx="1371816" cy="7736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C</a:t>
            </a:r>
            <a:r>
              <a:rPr lang="es"/>
              <a:t>uantization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75" y="1646125"/>
            <a:ext cx="6933049" cy="29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Pruning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Eliminación de partes innecesarias del modelo que tienen poco impacto en la salida.</a:t>
            </a:r>
            <a:br>
              <a:rPr lang="e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Reduce la complejidad del modelo.</a:t>
            </a:r>
            <a:br>
              <a:rPr lang="e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Disminuye el tiempo de inferencia y el uso de memoria.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Pruning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463" y="1611800"/>
            <a:ext cx="5557075" cy="30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/>
              <a:t>Knowledge Distillation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E</a:t>
            </a:r>
            <a:r>
              <a:rPr lang="es" sz="2000">
                <a:solidFill>
                  <a:schemeClr val="lt1"/>
                </a:solidFill>
              </a:rPr>
              <a:t>ntrenamiento de un modelo más pequeño (estudiante) para que imite a un modelo más grande (maestro).</a:t>
            </a:r>
            <a:br>
              <a:rPr lang="e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Modelo estudiante más ligero y rápido.</a:t>
            </a:r>
            <a:br>
              <a:rPr lang="es" sz="2000">
                <a:solidFill>
                  <a:schemeClr val="lt1"/>
                </a:solidFill>
              </a:rPr>
            </a:br>
            <a:endParaRPr sz="20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</a:pPr>
            <a:r>
              <a:rPr lang="es" sz="2000">
                <a:solidFill>
                  <a:schemeClr val="lt1"/>
                </a:solidFill>
              </a:rPr>
              <a:t>Mantiene precisión del modelo maestro.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lang="es"/>
              <a:t>Knowledge Distillation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675" y="1666400"/>
            <a:ext cx="4850649" cy="30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